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693400" cy="7556500"/>
  <p:notesSz cx="6858000" cy="9144000"/>
  <p:embeddedFontLst>
    <p:embeddedFont>
      <p:font typeface="Bara TH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rdia New" panose="020B0304020202020204" pitchFamily="34" charset="-34"/>
      <p:regular r:id="rId13"/>
      <p:bold r:id="rId14"/>
      <p:italic r:id="rId15"/>
      <p:boldItalic r:id="rId16"/>
    </p:embeddedFont>
    <p:embeddedFont>
      <p:font typeface="Th Sarabun New Bold" panose="020B0500040200020003" pitchFamily="34" charset="-34"/>
      <p:regular r:id="rId17"/>
      <p:bold r:id="rId18"/>
    </p:embeddedFont>
    <p:embeddedFont>
      <p:font typeface="ไอติม" panose="020B0604020202020204" charset="-3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15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913" t="-1513" r="-13871" b="-1601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rot="-4918240">
            <a:off x="8164316" y="-1285046"/>
            <a:ext cx="3098423" cy="4439532"/>
          </a:xfrm>
          <a:custGeom>
            <a:avLst/>
            <a:gdLst/>
            <a:ahLst/>
            <a:cxnLst/>
            <a:rect l="l" t="t" r="r" b="b"/>
            <a:pathLst>
              <a:path w="3098423" h="4439532">
                <a:moveTo>
                  <a:pt x="0" y="0"/>
                </a:moveTo>
                <a:lnTo>
                  <a:pt x="3098423" y="0"/>
                </a:lnTo>
                <a:lnTo>
                  <a:pt x="3098423" y="4439531"/>
                </a:lnTo>
                <a:lnTo>
                  <a:pt x="0" y="4439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 rot="5831834">
            <a:off x="-407042" y="4306292"/>
            <a:ext cx="3098423" cy="4439532"/>
          </a:xfrm>
          <a:custGeom>
            <a:avLst/>
            <a:gdLst/>
            <a:ahLst/>
            <a:cxnLst/>
            <a:rect l="l" t="t" r="r" b="b"/>
            <a:pathLst>
              <a:path w="3098423" h="4439532">
                <a:moveTo>
                  <a:pt x="0" y="0"/>
                </a:moveTo>
                <a:lnTo>
                  <a:pt x="3098423" y="0"/>
                </a:lnTo>
                <a:lnTo>
                  <a:pt x="3098423" y="4439531"/>
                </a:lnTo>
                <a:lnTo>
                  <a:pt x="0" y="4439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534681" y="538820"/>
            <a:ext cx="9622637" cy="6482360"/>
            <a:chOff x="0" y="0"/>
            <a:chExt cx="3448536" cy="23231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8536" cy="2323132"/>
            </a:xfrm>
            <a:custGeom>
              <a:avLst/>
              <a:gdLst/>
              <a:ahLst/>
              <a:cxnLst/>
              <a:rect l="l" t="t" r="r" b="b"/>
              <a:pathLst>
                <a:path w="3448536" h="2323132">
                  <a:moveTo>
                    <a:pt x="0" y="0"/>
                  </a:moveTo>
                  <a:lnTo>
                    <a:pt x="3448536" y="0"/>
                  </a:lnTo>
                  <a:lnTo>
                    <a:pt x="3448536" y="2323132"/>
                  </a:lnTo>
                  <a:lnTo>
                    <a:pt x="0" y="23231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3448536" cy="2332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80590" y="4852292"/>
            <a:ext cx="6530821" cy="0"/>
          </a:xfrm>
          <a:prstGeom prst="line">
            <a:avLst/>
          </a:prstGeom>
          <a:ln w="19050" cap="flat">
            <a:solidFill>
              <a:srgbClr val="1A1A1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9" name="Freeform 9"/>
          <p:cNvSpPr/>
          <p:nvPr/>
        </p:nvSpPr>
        <p:spPr>
          <a:xfrm>
            <a:off x="7608961" y="3081361"/>
            <a:ext cx="3670906" cy="5259806"/>
          </a:xfrm>
          <a:custGeom>
            <a:avLst/>
            <a:gdLst/>
            <a:ahLst/>
            <a:cxnLst/>
            <a:rect l="l" t="t" r="r" b="b"/>
            <a:pathLst>
              <a:path w="3670906" h="5259806">
                <a:moveTo>
                  <a:pt x="0" y="0"/>
                </a:moveTo>
                <a:lnTo>
                  <a:pt x="3670906" y="0"/>
                </a:lnTo>
                <a:lnTo>
                  <a:pt x="3670906" y="5259806"/>
                </a:lnTo>
                <a:lnTo>
                  <a:pt x="0" y="525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Freeform 10"/>
          <p:cNvSpPr/>
          <p:nvPr/>
        </p:nvSpPr>
        <p:spPr>
          <a:xfrm flipH="1" flipV="1">
            <a:off x="-501559" y="-1105473"/>
            <a:ext cx="3670906" cy="5259806"/>
          </a:xfrm>
          <a:custGeom>
            <a:avLst/>
            <a:gdLst/>
            <a:ahLst/>
            <a:cxnLst/>
            <a:rect l="l" t="t" r="r" b="b"/>
            <a:pathLst>
              <a:path w="3670906" h="5259806">
                <a:moveTo>
                  <a:pt x="3670906" y="5259806"/>
                </a:moveTo>
                <a:lnTo>
                  <a:pt x="0" y="5259806"/>
                </a:lnTo>
                <a:lnTo>
                  <a:pt x="0" y="0"/>
                </a:lnTo>
                <a:lnTo>
                  <a:pt x="3670906" y="0"/>
                </a:lnTo>
                <a:lnTo>
                  <a:pt x="3670906" y="525980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4681950" y="270669"/>
            <a:ext cx="1328100" cy="1328100"/>
          </a:xfrm>
          <a:custGeom>
            <a:avLst/>
            <a:gdLst/>
            <a:ahLst/>
            <a:cxnLst/>
            <a:rect l="l" t="t" r="r" b="b"/>
            <a:pathLst>
              <a:path w="1328100" h="1328100">
                <a:moveTo>
                  <a:pt x="0" y="0"/>
                </a:moveTo>
                <a:lnTo>
                  <a:pt x="1328100" y="0"/>
                </a:lnTo>
                <a:lnTo>
                  <a:pt x="1328100" y="1328100"/>
                </a:lnTo>
                <a:lnTo>
                  <a:pt x="0" y="1328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2" name="Freeform 12"/>
          <p:cNvSpPr/>
          <p:nvPr/>
        </p:nvSpPr>
        <p:spPr>
          <a:xfrm>
            <a:off x="4604887" y="5917298"/>
            <a:ext cx="1363170" cy="708056"/>
          </a:xfrm>
          <a:custGeom>
            <a:avLst/>
            <a:gdLst/>
            <a:ahLst/>
            <a:cxnLst/>
            <a:rect l="l" t="t" r="r" b="b"/>
            <a:pathLst>
              <a:path w="1363170" h="708056">
                <a:moveTo>
                  <a:pt x="0" y="0"/>
                </a:moveTo>
                <a:lnTo>
                  <a:pt x="1363169" y="0"/>
                </a:lnTo>
                <a:lnTo>
                  <a:pt x="1363169" y="708056"/>
                </a:lnTo>
                <a:lnTo>
                  <a:pt x="0" y="70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8833" b="-33580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3" name="Freeform 13"/>
          <p:cNvSpPr/>
          <p:nvPr/>
        </p:nvSpPr>
        <p:spPr>
          <a:xfrm>
            <a:off x="1566000" y="22719"/>
            <a:ext cx="7537281" cy="7537281"/>
          </a:xfrm>
          <a:custGeom>
            <a:avLst/>
            <a:gdLst/>
            <a:ahLst/>
            <a:cxnLst/>
            <a:rect l="l" t="t" r="r" b="b"/>
            <a:pathLst>
              <a:path w="7537281" h="7537281">
                <a:moveTo>
                  <a:pt x="0" y="0"/>
                </a:moveTo>
                <a:lnTo>
                  <a:pt x="7537281" y="0"/>
                </a:lnTo>
                <a:lnTo>
                  <a:pt x="7537281" y="7537281"/>
                </a:lnTo>
                <a:lnTo>
                  <a:pt x="0" y="75372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14" name="Group 14"/>
          <p:cNvGrpSpPr/>
          <p:nvPr/>
        </p:nvGrpSpPr>
        <p:grpSpPr>
          <a:xfrm>
            <a:off x="2118124" y="2759732"/>
            <a:ext cx="6455751" cy="531992"/>
            <a:chOff x="0" y="0"/>
            <a:chExt cx="2313596" cy="1906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13596" cy="190654"/>
            </a:xfrm>
            <a:custGeom>
              <a:avLst/>
              <a:gdLst/>
              <a:ahLst/>
              <a:cxnLst/>
              <a:rect l="l" t="t" r="r" b="b"/>
              <a:pathLst>
                <a:path w="2313596" h="190654">
                  <a:moveTo>
                    <a:pt x="44371" y="0"/>
                  </a:moveTo>
                  <a:lnTo>
                    <a:pt x="2269224" y="0"/>
                  </a:lnTo>
                  <a:cubicBezTo>
                    <a:pt x="2280992" y="0"/>
                    <a:pt x="2292278" y="4675"/>
                    <a:pt x="2300599" y="12996"/>
                  </a:cubicBezTo>
                  <a:cubicBezTo>
                    <a:pt x="2308921" y="21317"/>
                    <a:pt x="2313596" y="32603"/>
                    <a:pt x="2313596" y="44371"/>
                  </a:cubicBezTo>
                  <a:lnTo>
                    <a:pt x="2313596" y="146282"/>
                  </a:lnTo>
                  <a:cubicBezTo>
                    <a:pt x="2313596" y="158050"/>
                    <a:pt x="2308921" y="169336"/>
                    <a:pt x="2300599" y="177658"/>
                  </a:cubicBezTo>
                  <a:cubicBezTo>
                    <a:pt x="2292278" y="185979"/>
                    <a:pt x="2280992" y="190654"/>
                    <a:pt x="2269224" y="190654"/>
                  </a:cubicBezTo>
                  <a:lnTo>
                    <a:pt x="44371" y="190654"/>
                  </a:lnTo>
                  <a:cubicBezTo>
                    <a:pt x="32603" y="190654"/>
                    <a:pt x="21317" y="185979"/>
                    <a:pt x="12996" y="177658"/>
                  </a:cubicBezTo>
                  <a:cubicBezTo>
                    <a:pt x="4675" y="169336"/>
                    <a:pt x="0" y="158050"/>
                    <a:pt x="0" y="146282"/>
                  </a:cubicBezTo>
                  <a:lnTo>
                    <a:pt x="0" y="44371"/>
                  </a:lnTo>
                  <a:cubicBezTo>
                    <a:pt x="0" y="32603"/>
                    <a:pt x="4675" y="21317"/>
                    <a:pt x="12996" y="12996"/>
                  </a:cubicBezTo>
                  <a:cubicBezTo>
                    <a:pt x="21317" y="4675"/>
                    <a:pt x="32603" y="0"/>
                    <a:pt x="44371" y="0"/>
                  </a:cubicBezTo>
                  <a:close/>
                </a:path>
              </a:pathLst>
            </a:custGeom>
            <a:solidFill>
              <a:srgbClr val="FCFFC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2313596" cy="209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88719" y="2178050"/>
            <a:ext cx="7395505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1999" spc="199" dirty="0" err="1">
                <a:solidFill>
                  <a:srgbClr val="1161B0"/>
                </a:solidFill>
                <a:latin typeface="Bara TH"/>
                <a:ea typeface="Bara TH"/>
                <a:cs typeface="Bara TH"/>
                <a:sym typeface="Bara TH"/>
              </a:rPr>
              <a:t>ขอมอบเกียรติบัตรฉบับนี้ไว้เพื่อแสดงว่า</a:t>
            </a:r>
            <a:endParaRPr lang="en-US" sz="1999" spc="199" dirty="0">
              <a:solidFill>
                <a:srgbClr val="1161B0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88719" y="1630681"/>
            <a:ext cx="7514562" cy="381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220">
                <a:solidFill>
                  <a:srgbClr val="29292B"/>
                </a:solidFill>
                <a:latin typeface="Bara TH"/>
                <a:ea typeface="Bara TH"/>
                <a:cs typeface="Bara TH"/>
                <a:sym typeface="Bara TH"/>
              </a:rPr>
              <a:t>สำนักงานเขตพื้นที่การศึกษาประถมศึกษากาฬสินธุ์ เขต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48248" y="4911458"/>
            <a:ext cx="7395505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ระหว่างวันที่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16 - 19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ธันวาคม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2567</a:t>
            </a:r>
          </a:p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ขอให้ประสบแต่ความสุขสวัสดิ์ด้วยจตุรพิธพรชัยสืบไป</a:t>
            </a:r>
            <a:endParaRPr lang="en-US" sz="1599" dirty="0">
              <a:solidFill>
                <a:srgbClr val="3F923B"/>
              </a:solidFill>
              <a:latin typeface="ไอติม"/>
              <a:ea typeface="ไอติม"/>
              <a:cs typeface="ไอติม"/>
              <a:sym typeface="ไอติม"/>
            </a:endParaRPr>
          </a:p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ให้ไว้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ณ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วันที่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19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เดือน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ธันวาคม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พุทธศักราช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2567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48248" y="4047793"/>
            <a:ext cx="7395505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การแข่งขันกีฬานักเรียนต้านภัยยาเสพติด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สำนักงานเขตพื้นที่การศึกษาประถมศึกษากาฬสินธุ์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เขต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3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h-TH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                      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ประจำปีงบประมาณ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2568 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ครั้งที่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 18                            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79548" y="4422203"/>
            <a:ext cx="1601427" cy="31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5"/>
              </a:lnSpc>
              <a:spcBef>
                <a:spcPct val="0"/>
              </a:spcBef>
            </a:pPr>
            <a:r>
              <a:rPr lang="en-US" sz="1811" dirty="0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“</a:t>
            </a:r>
            <a:r>
              <a:rPr lang="en-US" sz="1811" dirty="0" err="1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แพรวาเกมส์</a:t>
            </a:r>
            <a:r>
              <a:rPr lang="en-US" sz="1811" dirty="0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”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80181" y="6545948"/>
            <a:ext cx="4331637" cy="62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C8003C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(นายชัชวาล  อาราษฎร์)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C8003C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ผู้อำนวยการสำนักงานเขตพื้นที่การศึกษาประถมศึกษากาฬสินธุ์ เขต 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12034" y="482315"/>
            <a:ext cx="214528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1A1A1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เกียรติบัตรเลขที่          /2567</a:t>
            </a:r>
          </a:p>
        </p:txBody>
      </p:sp>
      <p:sp>
        <p:nvSpPr>
          <p:cNvPr id="27" name="Text Box 588">
            <a:extLst>
              <a:ext uri="{FF2B5EF4-FFF2-40B4-BE49-F238E27FC236}">
                <a16:creationId xmlns:a16="http://schemas.microsoft.com/office/drawing/2014/main" id="{AE06C2F1-EFD2-1232-4549-BD3D7EB2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108" y="3282633"/>
            <a:ext cx="719518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th-TH" sz="2600" b="1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ได้รับรางวัล  ชนะเลิศ </a:t>
            </a:r>
            <a:endParaRPr lang="en-US" sz="1400">
              <a:solidFill>
                <a:schemeClr val="accent3">
                  <a:lumMod val="50000"/>
                </a:schemeClr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8" name="Text Box 589">
            <a:extLst>
              <a:ext uri="{FF2B5EF4-FFF2-40B4-BE49-F238E27FC236}">
                <a16:creationId xmlns:a16="http://schemas.microsoft.com/office/drawing/2014/main" id="{FD0B314E-A51D-B076-93EE-A0214870B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108" y="3673793"/>
            <a:ext cx="719518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th-TH" sz="2600" b="1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ประเภท  เซปักตะกร้อ (หญิง)  รุ่นอายุ  12  ปี</a:t>
            </a:r>
            <a:endParaRPr lang="en-US" sz="1400" dirty="0">
              <a:solidFill>
                <a:schemeClr val="accent3">
                  <a:lumMod val="50000"/>
                </a:schemeClr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913" t="-1513" r="-13871" b="-1601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rot="-4918240">
            <a:off x="8164316" y="-1285046"/>
            <a:ext cx="3098423" cy="4439532"/>
          </a:xfrm>
          <a:custGeom>
            <a:avLst/>
            <a:gdLst/>
            <a:ahLst/>
            <a:cxnLst/>
            <a:rect l="l" t="t" r="r" b="b"/>
            <a:pathLst>
              <a:path w="3098423" h="4439532">
                <a:moveTo>
                  <a:pt x="0" y="0"/>
                </a:moveTo>
                <a:lnTo>
                  <a:pt x="3098423" y="0"/>
                </a:lnTo>
                <a:lnTo>
                  <a:pt x="3098423" y="4439531"/>
                </a:lnTo>
                <a:lnTo>
                  <a:pt x="0" y="4439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 rot="5831834">
            <a:off x="-407042" y="4306292"/>
            <a:ext cx="3098423" cy="4439532"/>
          </a:xfrm>
          <a:custGeom>
            <a:avLst/>
            <a:gdLst/>
            <a:ahLst/>
            <a:cxnLst/>
            <a:rect l="l" t="t" r="r" b="b"/>
            <a:pathLst>
              <a:path w="3098423" h="4439532">
                <a:moveTo>
                  <a:pt x="0" y="0"/>
                </a:moveTo>
                <a:lnTo>
                  <a:pt x="3098423" y="0"/>
                </a:lnTo>
                <a:lnTo>
                  <a:pt x="3098423" y="4439531"/>
                </a:lnTo>
                <a:lnTo>
                  <a:pt x="0" y="4439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534681" y="538820"/>
            <a:ext cx="9622637" cy="6482360"/>
            <a:chOff x="0" y="0"/>
            <a:chExt cx="3448536" cy="23231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8536" cy="2323132"/>
            </a:xfrm>
            <a:custGeom>
              <a:avLst/>
              <a:gdLst/>
              <a:ahLst/>
              <a:cxnLst/>
              <a:rect l="l" t="t" r="r" b="b"/>
              <a:pathLst>
                <a:path w="3448536" h="2323132">
                  <a:moveTo>
                    <a:pt x="0" y="0"/>
                  </a:moveTo>
                  <a:lnTo>
                    <a:pt x="3448536" y="0"/>
                  </a:lnTo>
                  <a:lnTo>
                    <a:pt x="3448536" y="2323132"/>
                  </a:lnTo>
                  <a:lnTo>
                    <a:pt x="0" y="23231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3448536" cy="2332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80590" y="4852292"/>
            <a:ext cx="6530821" cy="0"/>
          </a:xfrm>
          <a:prstGeom prst="line">
            <a:avLst/>
          </a:prstGeom>
          <a:ln w="19050" cap="flat">
            <a:solidFill>
              <a:srgbClr val="1A1A1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9" name="Freeform 9"/>
          <p:cNvSpPr/>
          <p:nvPr/>
        </p:nvSpPr>
        <p:spPr>
          <a:xfrm>
            <a:off x="7608961" y="3081361"/>
            <a:ext cx="3670906" cy="5259806"/>
          </a:xfrm>
          <a:custGeom>
            <a:avLst/>
            <a:gdLst/>
            <a:ahLst/>
            <a:cxnLst/>
            <a:rect l="l" t="t" r="r" b="b"/>
            <a:pathLst>
              <a:path w="3670906" h="5259806">
                <a:moveTo>
                  <a:pt x="0" y="0"/>
                </a:moveTo>
                <a:lnTo>
                  <a:pt x="3670906" y="0"/>
                </a:lnTo>
                <a:lnTo>
                  <a:pt x="3670906" y="5259806"/>
                </a:lnTo>
                <a:lnTo>
                  <a:pt x="0" y="525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Freeform 10"/>
          <p:cNvSpPr/>
          <p:nvPr/>
        </p:nvSpPr>
        <p:spPr>
          <a:xfrm flipH="1" flipV="1">
            <a:off x="-501559" y="-1105473"/>
            <a:ext cx="3670906" cy="5259806"/>
          </a:xfrm>
          <a:custGeom>
            <a:avLst/>
            <a:gdLst/>
            <a:ahLst/>
            <a:cxnLst/>
            <a:rect l="l" t="t" r="r" b="b"/>
            <a:pathLst>
              <a:path w="3670906" h="5259806">
                <a:moveTo>
                  <a:pt x="3670906" y="5259806"/>
                </a:moveTo>
                <a:lnTo>
                  <a:pt x="0" y="5259806"/>
                </a:lnTo>
                <a:lnTo>
                  <a:pt x="0" y="0"/>
                </a:lnTo>
                <a:lnTo>
                  <a:pt x="3670906" y="0"/>
                </a:lnTo>
                <a:lnTo>
                  <a:pt x="3670906" y="525980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4681950" y="270669"/>
            <a:ext cx="1328100" cy="1328100"/>
          </a:xfrm>
          <a:custGeom>
            <a:avLst/>
            <a:gdLst/>
            <a:ahLst/>
            <a:cxnLst/>
            <a:rect l="l" t="t" r="r" b="b"/>
            <a:pathLst>
              <a:path w="1328100" h="1328100">
                <a:moveTo>
                  <a:pt x="0" y="0"/>
                </a:moveTo>
                <a:lnTo>
                  <a:pt x="1328100" y="0"/>
                </a:lnTo>
                <a:lnTo>
                  <a:pt x="1328100" y="1328100"/>
                </a:lnTo>
                <a:lnTo>
                  <a:pt x="0" y="1328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2" name="Freeform 12"/>
          <p:cNvSpPr/>
          <p:nvPr/>
        </p:nvSpPr>
        <p:spPr>
          <a:xfrm>
            <a:off x="4604887" y="5917298"/>
            <a:ext cx="1363170" cy="708056"/>
          </a:xfrm>
          <a:custGeom>
            <a:avLst/>
            <a:gdLst/>
            <a:ahLst/>
            <a:cxnLst/>
            <a:rect l="l" t="t" r="r" b="b"/>
            <a:pathLst>
              <a:path w="1363170" h="708056">
                <a:moveTo>
                  <a:pt x="0" y="0"/>
                </a:moveTo>
                <a:lnTo>
                  <a:pt x="1363169" y="0"/>
                </a:lnTo>
                <a:lnTo>
                  <a:pt x="1363169" y="708056"/>
                </a:lnTo>
                <a:lnTo>
                  <a:pt x="0" y="70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8833" b="-33580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3" name="Freeform 13"/>
          <p:cNvSpPr/>
          <p:nvPr/>
        </p:nvSpPr>
        <p:spPr>
          <a:xfrm>
            <a:off x="1566000" y="22719"/>
            <a:ext cx="7537281" cy="7537281"/>
          </a:xfrm>
          <a:custGeom>
            <a:avLst/>
            <a:gdLst/>
            <a:ahLst/>
            <a:cxnLst/>
            <a:rect l="l" t="t" r="r" b="b"/>
            <a:pathLst>
              <a:path w="7537281" h="7537281">
                <a:moveTo>
                  <a:pt x="0" y="0"/>
                </a:moveTo>
                <a:lnTo>
                  <a:pt x="7537281" y="0"/>
                </a:lnTo>
                <a:lnTo>
                  <a:pt x="7537281" y="7537281"/>
                </a:lnTo>
                <a:lnTo>
                  <a:pt x="0" y="75372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14" name="Group 14"/>
          <p:cNvGrpSpPr/>
          <p:nvPr/>
        </p:nvGrpSpPr>
        <p:grpSpPr>
          <a:xfrm>
            <a:off x="2118124" y="2759732"/>
            <a:ext cx="6455751" cy="531992"/>
            <a:chOff x="0" y="0"/>
            <a:chExt cx="2313596" cy="1906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13596" cy="190654"/>
            </a:xfrm>
            <a:custGeom>
              <a:avLst/>
              <a:gdLst/>
              <a:ahLst/>
              <a:cxnLst/>
              <a:rect l="l" t="t" r="r" b="b"/>
              <a:pathLst>
                <a:path w="2313596" h="190654">
                  <a:moveTo>
                    <a:pt x="44371" y="0"/>
                  </a:moveTo>
                  <a:lnTo>
                    <a:pt x="2269224" y="0"/>
                  </a:lnTo>
                  <a:cubicBezTo>
                    <a:pt x="2280992" y="0"/>
                    <a:pt x="2292278" y="4675"/>
                    <a:pt x="2300599" y="12996"/>
                  </a:cubicBezTo>
                  <a:cubicBezTo>
                    <a:pt x="2308921" y="21317"/>
                    <a:pt x="2313596" y="32603"/>
                    <a:pt x="2313596" y="44371"/>
                  </a:cubicBezTo>
                  <a:lnTo>
                    <a:pt x="2313596" y="146282"/>
                  </a:lnTo>
                  <a:cubicBezTo>
                    <a:pt x="2313596" y="158050"/>
                    <a:pt x="2308921" y="169336"/>
                    <a:pt x="2300599" y="177658"/>
                  </a:cubicBezTo>
                  <a:cubicBezTo>
                    <a:pt x="2292278" y="185979"/>
                    <a:pt x="2280992" y="190654"/>
                    <a:pt x="2269224" y="190654"/>
                  </a:cubicBezTo>
                  <a:lnTo>
                    <a:pt x="44371" y="190654"/>
                  </a:lnTo>
                  <a:cubicBezTo>
                    <a:pt x="32603" y="190654"/>
                    <a:pt x="21317" y="185979"/>
                    <a:pt x="12996" y="177658"/>
                  </a:cubicBezTo>
                  <a:cubicBezTo>
                    <a:pt x="4675" y="169336"/>
                    <a:pt x="0" y="158050"/>
                    <a:pt x="0" y="146282"/>
                  </a:cubicBezTo>
                  <a:lnTo>
                    <a:pt x="0" y="44371"/>
                  </a:lnTo>
                  <a:cubicBezTo>
                    <a:pt x="0" y="32603"/>
                    <a:pt x="4675" y="21317"/>
                    <a:pt x="12996" y="12996"/>
                  </a:cubicBezTo>
                  <a:cubicBezTo>
                    <a:pt x="21317" y="4675"/>
                    <a:pt x="32603" y="0"/>
                    <a:pt x="44371" y="0"/>
                  </a:cubicBezTo>
                  <a:close/>
                </a:path>
              </a:pathLst>
            </a:custGeom>
            <a:solidFill>
              <a:srgbClr val="FCFFC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2313596" cy="209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88719" y="2178050"/>
            <a:ext cx="7395505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1999" spc="199" dirty="0" err="1">
                <a:solidFill>
                  <a:srgbClr val="1161B0"/>
                </a:solidFill>
                <a:latin typeface="Bara TH"/>
                <a:ea typeface="Bara TH"/>
                <a:cs typeface="Bara TH"/>
                <a:sym typeface="Bara TH"/>
              </a:rPr>
              <a:t>ขอมอบเกียรติบัตรฉบับนี้ไว้เพื่อแสดงว่า</a:t>
            </a:r>
            <a:endParaRPr lang="en-US" sz="1999" spc="199" dirty="0">
              <a:solidFill>
                <a:srgbClr val="1161B0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88719" y="1630681"/>
            <a:ext cx="7514562" cy="381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220">
                <a:solidFill>
                  <a:srgbClr val="29292B"/>
                </a:solidFill>
                <a:latin typeface="Bara TH"/>
                <a:ea typeface="Bara TH"/>
                <a:cs typeface="Bara TH"/>
                <a:sym typeface="Bara TH"/>
              </a:rPr>
              <a:t>สำนักงานเขตพื้นที่การศึกษาประถมศึกษากาฬสินธุ์ เขต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48248" y="4911458"/>
            <a:ext cx="7395505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ระหว่างวันที่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16 - 19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ธันวาคม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2567</a:t>
            </a:r>
          </a:p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ขอให้ประสบแต่ความสุขสวัสดิ์ด้วยจตุรพิธพรชัยสืบไป</a:t>
            </a:r>
            <a:endParaRPr lang="en-US" sz="1599" dirty="0">
              <a:solidFill>
                <a:srgbClr val="3F923B"/>
              </a:solidFill>
              <a:latin typeface="ไอติม"/>
              <a:ea typeface="ไอติม"/>
              <a:cs typeface="ไอติม"/>
              <a:sym typeface="ไอติม"/>
            </a:endParaRPr>
          </a:p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ให้ไว้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ณ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วันที่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19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เดือน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ธันวาคม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พุทธศักราช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2567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48248" y="4047793"/>
            <a:ext cx="7395505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การแข่งขันกีฬานักเรียนต้านภัยยาเสพติด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สำนักงานเขตพื้นที่การศึกษาประถมศึกษากาฬสินธุ์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เขต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3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h-TH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                      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ประจำปีงบประมาณ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2568 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ครั้งที่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 18                            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79548" y="4422203"/>
            <a:ext cx="1601427" cy="31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5"/>
              </a:lnSpc>
              <a:spcBef>
                <a:spcPct val="0"/>
              </a:spcBef>
            </a:pPr>
            <a:r>
              <a:rPr lang="en-US" sz="1811" dirty="0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“</a:t>
            </a:r>
            <a:r>
              <a:rPr lang="en-US" sz="1811" dirty="0" err="1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แพรวาเกมส์</a:t>
            </a:r>
            <a:r>
              <a:rPr lang="en-US" sz="1811" dirty="0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”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80181" y="6545948"/>
            <a:ext cx="4331637" cy="62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C8003C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(นายชัชวาล  อาราษฎร์)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C8003C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ผู้อำนวยการสำนักงานเขตพื้นที่การศึกษาประถมศึกษากาฬสินธุ์ เขต 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12034" y="482315"/>
            <a:ext cx="214528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1A1A1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เกียรติบัตรเลขที่          /2567</a:t>
            </a:r>
          </a:p>
        </p:txBody>
      </p:sp>
      <p:sp>
        <p:nvSpPr>
          <p:cNvPr id="27" name="Text Box 588">
            <a:extLst>
              <a:ext uri="{FF2B5EF4-FFF2-40B4-BE49-F238E27FC236}">
                <a16:creationId xmlns:a16="http://schemas.microsoft.com/office/drawing/2014/main" id="{AE06C2F1-EFD2-1232-4549-BD3D7EB2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108" y="3282633"/>
            <a:ext cx="719518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th-TH" sz="2600" b="1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ได้รับรางวัล  รองชนะเลิศ อันดับ 1 </a:t>
            </a:r>
            <a:endParaRPr lang="en-US" sz="1400" dirty="0">
              <a:solidFill>
                <a:schemeClr val="accent3">
                  <a:lumMod val="50000"/>
                </a:schemeClr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8" name="Text Box 589">
            <a:extLst>
              <a:ext uri="{FF2B5EF4-FFF2-40B4-BE49-F238E27FC236}">
                <a16:creationId xmlns:a16="http://schemas.microsoft.com/office/drawing/2014/main" id="{FD0B314E-A51D-B076-93EE-A0214870B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108" y="3673793"/>
            <a:ext cx="719518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th-TH" sz="2600" b="1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ประเภท  เซปักตะกร้อ (หญิง)  รุ่นอายุ 12 ปี</a:t>
            </a:r>
            <a:endParaRPr lang="en-US" sz="1400" dirty="0">
              <a:solidFill>
                <a:schemeClr val="accent3">
                  <a:lumMod val="50000"/>
                </a:schemeClr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023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913" t="-1513" r="-13871" b="-1601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rot="-4918240">
            <a:off x="8164316" y="-1285046"/>
            <a:ext cx="3098423" cy="4439532"/>
          </a:xfrm>
          <a:custGeom>
            <a:avLst/>
            <a:gdLst/>
            <a:ahLst/>
            <a:cxnLst/>
            <a:rect l="l" t="t" r="r" b="b"/>
            <a:pathLst>
              <a:path w="3098423" h="4439532">
                <a:moveTo>
                  <a:pt x="0" y="0"/>
                </a:moveTo>
                <a:lnTo>
                  <a:pt x="3098423" y="0"/>
                </a:lnTo>
                <a:lnTo>
                  <a:pt x="3098423" y="4439531"/>
                </a:lnTo>
                <a:lnTo>
                  <a:pt x="0" y="4439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 rot="5831834">
            <a:off x="-407042" y="4306292"/>
            <a:ext cx="3098423" cy="4439532"/>
          </a:xfrm>
          <a:custGeom>
            <a:avLst/>
            <a:gdLst/>
            <a:ahLst/>
            <a:cxnLst/>
            <a:rect l="l" t="t" r="r" b="b"/>
            <a:pathLst>
              <a:path w="3098423" h="4439532">
                <a:moveTo>
                  <a:pt x="0" y="0"/>
                </a:moveTo>
                <a:lnTo>
                  <a:pt x="3098423" y="0"/>
                </a:lnTo>
                <a:lnTo>
                  <a:pt x="3098423" y="4439531"/>
                </a:lnTo>
                <a:lnTo>
                  <a:pt x="0" y="4439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534681" y="538820"/>
            <a:ext cx="9622637" cy="6482360"/>
            <a:chOff x="0" y="0"/>
            <a:chExt cx="3448536" cy="23231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8536" cy="2323132"/>
            </a:xfrm>
            <a:custGeom>
              <a:avLst/>
              <a:gdLst/>
              <a:ahLst/>
              <a:cxnLst/>
              <a:rect l="l" t="t" r="r" b="b"/>
              <a:pathLst>
                <a:path w="3448536" h="2323132">
                  <a:moveTo>
                    <a:pt x="0" y="0"/>
                  </a:moveTo>
                  <a:lnTo>
                    <a:pt x="3448536" y="0"/>
                  </a:lnTo>
                  <a:lnTo>
                    <a:pt x="3448536" y="2323132"/>
                  </a:lnTo>
                  <a:lnTo>
                    <a:pt x="0" y="23231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3448536" cy="2332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80590" y="4852292"/>
            <a:ext cx="6530821" cy="0"/>
          </a:xfrm>
          <a:prstGeom prst="line">
            <a:avLst/>
          </a:prstGeom>
          <a:ln w="19050" cap="flat">
            <a:solidFill>
              <a:srgbClr val="1A1A1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9" name="Freeform 9"/>
          <p:cNvSpPr/>
          <p:nvPr/>
        </p:nvSpPr>
        <p:spPr>
          <a:xfrm>
            <a:off x="7608961" y="3081361"/>
            <a:ext cx="3670906" cy="5259806"/>
          </a:xfrm>
          <a:custGeom>
            <a:avLst/>
            <a:gdLst/>
            <a:ahLst/>
            <a:cxnLst/>
            <a:rect l="l" t="t" r="r" b="b"/>
            <a:pathLst>
              <a:path w="3670906" h="5259806">
                <a:moveTo>
                  <a:pt x="0" y="0"/>
                </a:moveTo>
                <a:lnTo>
                  <a:pt x="3670906" y="0"/>
                </a:lnTo>
                <a:lnTo>
                  <a:pt x="3670906" y="5259806"/>
                </a:lnTo>
                <a:lnTo>
                  <a:pt x="0" y="525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Freeform 10"/>
          <p:cNvSpPr/>
          <p:nvPr/>
        </p:nvSpPr>
        <p:spPr>
          <a:xfrm flipH="1" flipV="1">
            <a:off x="-501559" y="-1105473"/>
            <a:ext cx="3670906" cy="5259806"/>
          </a:xfrm>
          <a:custGeom>
            <a:avLst/>
            <a:gdLst/>
            <a:ahLst/>
            <a:cxnLst/>
            <a:rect l="l" t="t" r="r" b="b"/>
            <a:pathLst>
              <a:path w="3670906" h="5259806">
                <a:moveTo>
                  <a:pt x="3670906" y="5259806"/>
                </a:moveTo>
                <a:lnTo>
                  <a:pt x="0" y="5259806"/>
                </a:lnTo>
                <a:lnTo>
                  <a:pt x="0" y="0"/>
                </a:lnTo>
                <a:lnTo>
                  <a:pt x="3670906" y="0"/>
                </a:lnTo>
                <a:lnTo>
                  <a:pt x="3670906" y="525980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4681950" y="270669"/>
            <a:ext cx="1328100" cy="1328100"/>
          </a:xfrm>
          <a:custGeom>
            <a:avLst/>
            <a:gdLst/>
            <a:ahLst/>
            <a:cxnLst/>
            <a:rect l="l" t="t" r="r" b="b"/>
            <a:pathLst>
              <a:path w="1328100" h="1328100">
                <a:moveTo>
                  <a:pt x="0" y="0"/>
                </a:moveTo>
                <a:lnTo>
                  <a:pt x="1328100" y="0"/>
                </a:lnTo>
                <a:lnTo>
                  <a:pt x="1328100" y="1328100"/>
                </a:lnTo>
                <a:lnTo>
                  <a:pt x="0" y="1328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2" name="Freeform 12"/>
          <p:cNvSpPr/>
          <p:nvPr/>
        </p:nvSpPr>
        <p:spPr>
          <a:xfrm>
            <a:off x="4604887" y="5917298"/>
            <a:ext cx="1363170" cy="708056"/>
          </a:xfrm>
          <a:custGeom>
            <a:avLst/>
            <a:gdLst/>
            <a:ahLst/>
            <a:cxnLst/>
            <a:rect l="l" t="t" r="r" b="b"/>
            <a:pathLst>
              <a:path w="1363170" h="708056">
                <a:moveTo>
                  <a:pt x="0" y="0"/>
                </a:moveTo>
                <a:lnTo>
                  <a:pt x="1363169" y="0"/>
                </a:lnTo>
                <a:lnTo>
                  <a:pt x="1363169" y="708056"/>
                </a:lnTo>
                <a:lnTo>
                  <a:pt x="0" y="70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8833" b="-33580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3" name="Freeform 13"/>
          <p:cNvSpPr/>
          <p:nvPr/>
        </p:nvSpPr>
        <p:spPr>
          <a:xfrm>
            <a:off x="1566000" y="22719"/>
            <a:ext cx="7537281" cy="7537281"/>
          </a:xfrm>
          <a:custGeom>
            <a:avLst/>
            <a:gdLst/>
            <a:ahLst/>
            <a:cxnLst/>
            <a:rect l="l" t="t" r="r" b="b"/>
            <a:pathLst>
              <a:path w="7537281" h="7537281">
                <a:moveTo>
                  <a:pt x="0" y="0"/>
                </a:moveTo>
                <a:lnTo>
                  <a:pt x="7537281" y="0"/>
                </a:lnTo>
                <a:lnTo>
                  <a:pt x="7537281" y="7537281"/>
                </a:lnTo>
                <a:lnTo>
                  <a:pt x="0" y="75372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14" name="Group 14"/>
          <p:cNvGrpSpPr/>
          <p:nvPr/>
        </p:nvGrpSpPr>
        <p:grpSpPr>
          <a:xfrm>
            <a:off x="2118124" y="2759732"/>
            <a:ext cx="6455751" cy="531992"/>
            <a:chOff x="0" y="0"/>
            <a:chExt cx="2313596" cy="1906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13596" cy="190654"/>
            </a:xfrm>
            <a:custGeom>
              <a:avLst/>
              <a:gdLst/>
              <a:ahLst/>
              <a:cxnLst/>
              <a:rect l="l" t="t" r="r" b="b"/>
              <a:pathLst>
                <a:path w="2313596" h="190654">
                  <a:moveTo>
                    <a:pt x="44371" y="0"/>
                  </a:moveTo>
                  <a:lnTo>
                    <a:pt x="2269224" y="0"/>
                  </a:lnTo>
                  <a:cubicBezTo>
                    <a:pt x="2280992" y="0"/>
                    <a:pt x="2292278" y="4675"/>
                    <a:pt x="2300599" y="12996"/>
                  </a:cubicBezTo>
                  <a:cubicBezTo>
                    <a:pt x="2308921" y="21317"/>
                    <a:pt x="2313596" y="32603"/>
                    <a:pt x="2313596" y="44371"/>
                  </a:cubicBezTo>
                  <a:lnTo>
                    <a:pt x="2313596" y="146282"/>
                  </a:lnTo>
                  <a:cubicBezTo>
                    <a:pt x="2313596" y="158050"/>
                    <a:pt x="2308921" y="169336"/>
                    <a:pt x="2300599" y="177658"/>
                  </a:cubicBezTo>
                  <a:cubicBezTo>
                    <a:pt x="2292278" y="185979"/>
                    <a:pt x="2280992" y="190654"/>
                    <a:pt x="2269224" y="190654"/>
                  </a:cubicBezTo>
                  <a:lnTo>
                    <a:pt x="44371" y="190654"/>
                  </a:lnTo>
                  <a:cubicBezTo>
                    <a:pt x="32603" y="190654"/>
                    <a:pt x="21317" y="185979"/>
                    <a:pt x="12996" y="177658"/>
                  </a:cubicBezTo>
                  <a:cubicBezTo>
                    <a:pt x="4675" y="169336"/>
                    <a:pt x="0" y="158050"/>
                    <a:pt x="0" y="146282"/>
                  </a:cubicBezTo>
                  <a:lnTo>
                    <a:pt x="0" y="44371"/>
                  </a:lnTo>
                  <a:cubicBezTo>
                    <a:pt x="0" y="32603"/>
                    <a:pt x="4675" y="21317"/>
                    <a:pt x="12996" y="12996"/>
                  </a:cubicBezTo>
                  <a:cubicBezTo>
                    <a:pt x="21317" y="4675"/>
                    <a:pt x="32603" y="0"/>
                    <a:pt x="44371" y="0"/>
                  </a:cubicBezTo>
                  <a:close/>
                </a:path>
              </a:pathLst>
            </a:custGeom>
            <a:solidFill>
              <a:srgbClr val="FCFFC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2313596" cy="209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88719" y="2178050"/>
            <a:ext cx="7395505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1999" spc="199" dirty="0" err="1">
                <a:solidFill>
                  <a:srgbClr val="1161B0"/>
                </a:solidFill>
                <a:latin typeface="Bara TH"/>
                <a:ea typeface="Bara TH"/>
                <a:cs typeface="Bara TH"/>
                <a:sym typeface="Bara TH"/>
              </a:rPr>
              <a:t>ขอมอบเกียรติบัตรฉบับนี้ไว้เพื่อแสดงว่า</a:t>
            </a:r>
            <a:endParaRPr lang="en-US" sz="1999" spc="199" dirty="0">
              <a:solidFill>
                <a:srgbClr val="1161B0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88719" y="1630681"/>
            <a:ext cx="7514562" cy="381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220">
                <a:solidFill>
                  <a:srgbClr val="29292B"/>
                </a:solidFill>
                <a:latin typeface="Bara TH"/>
                <a:ea typeface="Bara TH"/>
                <a:cs typeface="Bara TH"/>
                <a:sym typeface="Bara TH"/>
              </a:rPr>
              <a:t>สำนักงานเขตพื้นที่การศึกษาประถมศึกษากาฬสินธุ์ เขต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48248" y="4911458"/>
            <a:ext cx="7395505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ระหว่างวันที่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16 - 19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ธันวาคม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2567</a:t>
            </a:r>
          </a:p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ขอให้ประสบแต่ความสุขสวัสดิ์ด้วยจตุรพิธพรชัยสืบไป</a:t>
            </a:r>
            <a:endParaRPr lang="en-US" sz="1599" dirty="0">
              <a:solidFill>
                <a:srgbClr val="3F923B"/>
              </a:solidFill>
              <a:latin typeface="ไอติม"/>
              <a:ea typeface="ไอติม"/>
              <a:cs typeface="ไอติม"/>
              <a:sym typeface="ไอติม"/>
            </a:endParaRPr>
          </a:p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ให้ไว้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ณ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วันที่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19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เดือน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ธันวาคม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พุทธศักราช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2567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48248" y="4047793"/>
            <a:ext cx="7395505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การแข่งขันกีฬานักเรียนต้านภัยยาเสพติด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สำนักงานเขตพื้นที่การศึกษาประถมศึกษากาฬสินธุ์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เขต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3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h-TH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                      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ประจำปีงบประมาณ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2568 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ครั้งที่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 18                            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79548" y="4422203"/>
            <a:ext cx="1601427" cy="31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5"/>
              </a:lnSpc>
              <a:spcBef>
                <a:spcPct val="0"/>
              </a:spcBef>
            </a:pPr>
            <a:r>
              <a:rPr lang="en-US" sz="1811" dirty="0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“</a:t>
            </a:r>
            <a:r>
              <a:rPr lang="en-US" sz="1811" dirty="0" err="1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แพรวาเกมส์</a:t>
            </a:r>
            <a:r>
              <a:rPr lang="en-US" sz="1811" dirty="0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”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80181" y="6545948"/>
            <a:ext cx="4331637" cy="62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C8003C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(นายชัชวาล  อาราษฎร์)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C8003C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ผู้อำนวยการสำนักงานเขตพื้นที่การศึกษาประถมศึกษากาฬสินธุ์ เขต 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12034" y="482315"/>
            <a:ext cx="214528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1A1A1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เกียรติบัตรเลขที่          /2567</a:t>
            </a:r>
          </a:p>
        </p:txBody>
      </p:sp>
      <p:sp>
        <p:nvSpPr>
          <p:cNvPr id="27" name="Text Box 588">
            <a:extLst>
              <a:ext uri="{FF2B5EF4-FFF2-40B4-BE49-F238E27FC236}">
                <a16:creationId xmlns:a16="http://schemas.microsoft.com/office/drawing/2014/main" id="{AE06C2F1-EFD2-1232-4549-BD3D7EB2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108" y="3282633"/>
            <a:ext cx="719518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th-TH" sz="2600" b="1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ได้รับรางวัล  รองชนะเลิศ อันดับ 2</a:t>
            </a:r>
            <a:endParaRPr lang="en-US" sz="1400" dirty="0">
              <a:solidFill>
                <a:schemeClr val="accent3">
                  <a:lumMod val="50000"/>
                </a:schemeClr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8" name="Text Box 589">
            <a:extLst>
              <a:ext uri="{FF2B5EF4-FFF2-40B4-BE49-F238E27FC236}">
                <a16:creationId xmlns:a16="http://schemas.microsoft.com/office/drawing/2014/main" id="{FD0B314E-A51D-B076-93EE-A0214870B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108" y="3673793"/>
            <a:ext cx="719518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th-TH" sz="2600" b="1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ประเภท  เซปักตะกร้อ (หญิง)  รุ่นอายุ 12 ปี</a:t>
            </a:r>
            <a:endParaRPr lang="en-US" sz="1400" dirty="0">
              <a:solidFill>
                <a:schemeClr val="accent3">
                  <a:lumMod val="50000"/>
                </a:schemeClr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774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913" t="-1513" r="-13871" b="-1601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rot="-4918240">
            <a:off x="8164316" y="-1285046"/>
            <a:ext cx="3098423" cy="4439532"/>
          </a:xfrm>
          <a:custGeom>
            <a:avLst/>
            <a:gdLst/>
            <a:ahLst/>
            <a:cxnLst/>
            <a:rect l="l" t="t" r="r" b="b"/>
            <a:pathLst>
              <a:path w="3098423" h="4439532">
                <a:moveTo>
                  <a:pt x="0" y="0"/>
                </a:moveTo>
                <a:lnTo>
                  <a:pt x="3098423" y="0"/>
                </a:lnTo>
                <a:lnTo>
                  <a:pt x="3098423" y="4439531"/>
                </a:lnTo>
                <a:lnTo>
                  <a:pt x="0" y="4439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 rot="5831834">
            <a:off x="-407042" y="4306292"/>
            <a:ext cx="3098423" cy="4439532"/>
          </a:xfrm>
          <a:custGeom>
            <a:avLst/>
            <a:gdLst/>
            <a:ahLst/>
            <a:cxnLst/>
            <a:rect l="l" t="t" r="r" b="b"/>
            <a:pathLst>
              <a:path w="3098423" h="4439532">
                <a:moveTo>
                  <a:pt x="0" y="0"/>
                </a:moveTo>
                <a:lnTo>
                  <a:pt x="3098423" y="0"/>
                </a:lnTo>
                <a:lnTo>
                  <a:pt x="3098423" y="4439531"/>
                </a:lnTo>
                <a:lnTo>
                  <a:pt x="0" y="4439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534681" y="538820"/>
            <a:ext cx="9622637" cy="6482360"/>
            <a:chOff x="0" y="0"/>
            <a:chExt cx="3448536" cy="23231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8536" cy="2323132"/>
            </a:xfrm>
            <a:custGeom>
              <a:avLst/>
              <a:gdLst/>
              <a:ahLst/>
              <a:cxnLst/>
              <a:rect l="l" t="t" r="r" b="b"/>
              <a:pathLst>
                <a:path w="3448536" h="2323132">
                  <a:moveTo>
                    <a:pt x="0" y="0"/>
                  </a:moveTo>
                  <a:lnTo>
                    <a:pt x="3448536" y="0"/>
                  </a:lnTo>
                  <a:lnTo>
                    <a:pt x="3448536" y="2323132"/>
                  </a:lnTo>
                  <a:lnTo>
                    <a:pt x="0" y="23231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3448536" cy="2332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80590" y="4852292"/>
            <a:ext cx="6530821" cy="0"/>
          </a:xfrm>
          <a:prstGeom prst="line">
            <a:avLst/>
          </a:prstGeom>
          <a:ln w="19050" cap="flat">
            <a:solidFill>
              <a:srgbClr val="1A1A1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9" name="Freeform 9"/>
          <p:cNvSpPr/>
          <p:nvPr/>
        </p:nvSpPr>
        <p:spPr>
          <a:xfrm>
            <a:off x="7608961" y="3081361"/>
            <a:ext cx="3670906" cy="5259806"/>
          </a:xfrm>
          <a:custGeom>
            <a:avLst/>
            <a:gdLst/>
            <a:ahLst/>
            <a:cxnLst/>
            <a:rect l="l" t="t" r="r" b="b"/>
            <a:pathLst>
              <a:path w="3670906" h="5259806">
                <a:moveTo>
                  <a:pt x="0" y="0"/>
                </a:moveTo>
                <a:lnTo>
                  <a:pt x="3670906" y="0"/>
                </a:lnTo>
                <a:lnTo>
                  <a:pt x="3670906" y="5259806"/>
                </a:lnTo>
                <a:lnTo>
                  <a:pt x="0" y="525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Freeform 10"/>
          <p:cNvSpPr/>
          <p:nvPr/>
        </p:nvSpPr>
        <p:spPr>
          <a:xfrm flipH="1" flipV="1">
            <a:off x="-501559" y="-1105473"/>
            <a:ext cx="3670906" cy="5259806"/>
          </a:xfrm>
          <a:custGeom>
            <a:avLst/>
            <a:gdLst/>
            <a:ahLst/>
            <a:cxnLst/>
            <a:rect l="l" t="t" r="r" b="b"/>
            <a:pathLst>
              <a:path w="3670906" h="5259806">
                <a:moveTo>
                  <a:pt x="3670906" y="5259806"/>
                </a:moveTo>
                <a:lnTo>
                  <a:pt x="0" y="5259806"/>
                </a:lnTo>
                <a:lnTo>
                  <a:pt x="0" y="0"/>
                </a:lnTo>
                <a:lnTo>
                  <a:pt x="3670906" y="0"/>
                </a:lnTo>
                <a:lnTo>
                  <a:pt x="3670906" y="525980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4681950" y="270669"/>
            <a:ext cx="1328100" cy="1328100"/>
          </a:xfrm>
          <a:custGeom>
            <a:avLst/>
            <a:gdLst/>
            <a:ahLst/>
            <a:cxnLst/>
            <a:rect l="l" t="t" r="r" b="b"/>
            <a:pathLst>
              <a:path w="1328100" h="1328100">
                <a:moveTo>
                  <a:pt x="0" y="0"/>
                </a:moveTo>
                <a:lnTo>
                  <a:pt x="1328100" y="0"/>
                </a:lnTo>
                <a:lnTo>
                  <a:pt x="1328100" y="1328100"/>
                </a:lnTo>
                <a:lnTo>
                  <a:pt x="0" y="1328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2" name="Freeform 12"/>
          <p:cNvSpPr/>
          <p:nvPr/>
        </p:nvSpPr>
        <p:spPr>
          <a:xfrm>
            <a:off x="4604887" y="5917298"/>
            <a:ext cx="1363170" cy="708056"/>
          </a:xfrm>
          <a:custGeom>
            <a:avLst/>
            <a:gdLst/>
            <a:ahLst/>
            <a:cxnLst/>
            <a:rect l="l" t="t" r="r" b="b"/>
            <a:pathLst>
              <a:path w="1363170" h="708056">
                <a:moveTo>
                  <a:pt x="0" y="0"/>
                </a:moveTo>
                <a:lnTo>
                  <a:pt x="1363169" y="0"/>
                </a:lnTo>
                <a:lnTo>
                  <a:pt x="1363169" y="708056"/>
                </a:lnTo>
                <a:lnTo>
                  <a:pt x="0" y="70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8833" b="-33580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3" name="Freeform 13"/>
          <p:cNvSpPr/>
          <p:nvPr/>
        </p:nvSpPr>
        <p:spPr>
          <a:xfrm>
            <a:off x="1566000" y="22719"/>
            <a:ext cx="7537281" cy="7537281"/>
          </a:xfrm>
          <a:custGeom>
            <a:avLst/>
            <a:gdLst/>
            <a:ahLst/>
            <a:cxnLst/>
            <a:rect l="l" t="t" r="r" b="b"/>
            <a:pathLst>
              <a:path w="7537281" h="7537281">
                <a:moveTo>
                  <a:pt x="0" y="0"/>
                </a:moveTo>
                <a:lnTo>
                  <a:pt x="7537281" y="0"/>
                </a:lnTo>
                <a:lnTo>
                  <a:pt x="7537281" y="7537281"/>
                </a:lnTo>
                <a:lnTo>
                  <a:pt x="0" y="75372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14" name="Group 14"/>
          <p:cNvGrpSpPr/>
          <p:nvPr/>
        </p:nvGrpSpPr>
        <p:grpSpPr>
          <a:xfrm>
            <a:off x="2118124" y="2712858"/>
            <a:ext cx="6455751" cy="531992"/>
            <a:chOff x="0" y="0"/>
            <a:chExt cx="2313596" cy="1906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13596" cy="190654"/>
            </a:xfrm>
            <a:custGeom>
              <a:avLst/>
              <a:gdLst/>
              <a:ahLst/>
              <a:cxnLst/>
              <a:rect l="l" t="t" r="r" b="b"/>
              <a:pathLst>
                <a:path w="2313596" h="190654">
                  <a:moveTo>
                    <a:pt x="44371" y="0"/>
                  </a:moveTo>
                  <a:lnTo>
                    <a:pt x="2269224" y="0"/>
                  </a:lnTo>
                  <a:cubicBezTo>
                    <a:pt x="2280992" y="0"/>
                    <a:pt x="2292278" y="4675"/>
                    <a:pt x="2300599" y="12996"/>
                  </a:cubicBezTo>
                  <a:cubicBezTo>
                    <a:pt x="2308921" y="21317"/>
                    <a:pt x="2313596" y="32603"/>
                    <a:pt x="2313596" y="44371"/>
                  </a:cubicBezTo>
                  <a:lnTo>
                    <a:pt x="2313596" y="146282"/>
                  </a:lnTo>
                  <a:cubicBezTo>
                    <a:pt x="2313596" y="158050"/>
                    <a:pt x="2308921" y="169336"/>
                    <a:pt x="2300599" y="177658"/>
                  </a:cubicBezTo>
                  <a:cubicBezTo>
                    <a:pt x="2292278" y="185979"/>
                    <a:pt x="2280992" y="190654"/>
                    <a:pt x="2269224" y="190654"/>
                  </a:cubicBezTo>
                  <a:lnTo>
                    <a:pt x="44371" y="190654"/>
                  </a:lnTo>
                  <a:cubicBezTo>
                    <a:pt x="32603" y="190654"/>
                    <a:pt x="21317" y="185979"/>
                    <a:pt x="12996" y="177658"/>
                  </a:cubicBezTo>
                  <a:cubicBezTo>
                    <a:pt x="4675" y="169336"/>
                    <a:pt x="0" y="158050"/>
                    <a:pt x="0" y="146282"/>
                  </a:cubicBezTo>
                  <a:lnTo>
                    <a:pt x="0" y="44371"/>
                  </a:lnTo>
                  <a:cubicBezTo>
                    <a:pt x="0" y="32603"/>
                    <a:pt x="4675" y="21317"/>
                    <a:pt x="12996" y="12996"/>
                  </a:cubicBezTo>
                  <a:cubicBezTo>
                    <a:pt x="21317" y="4675"/>
                    <a:pt x="32603" y="0"/>
                    <a:pt x="44371" y="0"/>
                  </a:cubicBezTo>
                  <a:close/>
                </a:path>
              </a:pathLst>
            </a:custGeom>
            <a:solidFill>
              <a:srgbClr val="FCFFC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2313596" cy="209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88719" y="2178050"/>
            <a:ext cx="7395505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1999" spc="199" dirty="0" err="1">
                <a:solidFill>
                  <a:srgbClr val="1161B0"/>
                </a:solidFill>
                <a:latin typeface="Bara TH"/>
                <a:ea typeface="Bara TH"/>
                <a:cs typeface="Bara TH"/>
                <a:sym typeface="Bara TH"/>
              </a:rPr>
              <a:t>ขอมอบเกียรติบัตรฉบับนี้ไว้เพื่อแสดงว่า</a:t>
            </a:r>
            <a:endParaRPr lang="en-US" sz="1999" spc="199" dirty="0">
              <a:solidFill>
                <a:srgbClr val="1161B0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88719" y="1630681"/>
            <a:ext cx="7514562" cy="381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220">
                <a:solidFill>
                  <a:srgbClr val="29292B"/>
                </a:solidFill>
                <a:latin typeface="Bara TH"/>
                <a:ea typeface="Bara TH"/>
                <a:cs typeface="Bara TH"/>
                <a:sym typeface="Bara TH"/>
              </a:rPr>
              <a:t>สำนักงานเขตพื้นที่การศึกษาประถมศึกษากาฬสินธุ์ เขต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48248" y="4911458"/>
            <a:ext cx="7395505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ระหว่างวันที่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16 - 19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ธันวาคม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2567</a:t>
            </a:r>
          </a:p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ขอให้ประสบแต่ความสุขสวัสดิ์ด้วยจตุรพิธพรชัยสืบไป</a:t>
            </a:r>
            <a:endParaRPr lang="en-US" sz="1599" dirty="0">
              <a:solidFill>
                <a:srgbClr val="3F923B"/>
              </a:solidFill>
              <a:latin typeface="ไอติม"/>
              <a:ea typeface="ไอติม"/>
              <a:cs typeface="ไอติม"/>
              <a:sym typeface="ไอติม"/>
            </a:endParaRPr>
          </a:p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ให้ไว้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ณ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วันที่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19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เดือน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ธันวาคม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พุทธศักราช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2567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48248" y="4047793"/>
            <a:ext cx="7395505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การแข่งขันกีฬานักเรียนต้านภัยยาเสพติด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สำนักงานเขตพื้นที่การศึกษาประถมศึกษากาฬสินธุ์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เขต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3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h-TH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                      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ประจำปีงบประมาณ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2568 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ครั้งที่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 18                            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79548" y="4422203"/>
            <a:ext cx="1601427" cy="31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5"/>
              </a:lnSpc>
              <a:spcBef>
                <a:spcPct val="0"/>
              </a:spcBef>
            </a:pPr>
            <a:r>
              <a:rPr lang="en-US" sz="1811" dirty="0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“</a:t>
            </a:r>
            <a:r>
              <a:rPr lang="en-US" sz="1811" dirty="0" err="1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แพรวาเกมส์</a:t>
            </a:r>
            <a:r>
              <a:rPr lang="en-US" sz="1811" dirty="0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”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80181" y="6545948"/>
            <a:ext cx="4331637" cy="62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C8003C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(นายชัชวาล  อาราษฎร์)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C8003C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ผู้อำนวยการสำนักงานเขตพื้นที่การศึกษาประถมศึกษากาฬสินธุ์ เขต 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12034" y="482315"/>
            <a:ext cx="214528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1A1A1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เกียรติบัตรเลขที่          /2567</a:t>
            </a:r>
          </a:p>
        </p:txBody>
      </p:sp>
      <p:sp>
        <p:nvSpPr>
          <p:cNvPr id="27" name="Text Box 588">
            <a:extLst>
              <a:ext uri="{FF2B5EF4-FFF2-40B4-BE49-F238E27FC236}">
                <a16:creationId xmlns:a16="http://schemas.microsoft.com/office/drawing/2014/main" id="{AE06C2F1-EFD2-1232-4549-BD3D7EB2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108" y="3282633"/>
            <a:ext cx="719518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th-TH" sz="2600" b="1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ได้รับรางวัล  ชนะเลิศ </a:t>
            </a:r>
            <a:endParaRPr lang="en-US" sz="1400">
              <a:solidFill>
                <a:schemeClr val="accent3">
                  <a:lumMod val="50000"/>
                </a:schemeClr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8" name="Text Box 589">
            <a:extLst>
              <a:ext uri="{FF2B5EF4-FFF2-40B4-BE49-F238E27FC236}">
                <a16:creationId xmlns:a16="http://schemas.microsoft.com/office/drawing/2014/main" id="{FD0B314E-A51D-B076-93EE-A0214870B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108" y="3673793"/>
            <a:ext cx="719518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th-TH" sz="2600" b="1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ประเภท  เซปักตะกร้อ (หญิง)  รุ่นอายุ  15  ปี</a:t>
            </a:r>
            <a:endParaRPr lang="en-US" sz="1400" dirty="0">
              <a:solidFill>
                <a:schemeClr val="accent3">
                  <a:lumMod val="50000"/>
                </a:schemeClr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161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913" t="-1513" r="-13871" b="-1601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rot="-4918240">
            <a:off x="8164316" y="-1285046"/>
            <a:ext cx="3098423" cy="4439532"/>
          </a:xfrm>
          <a:custGeom>
            <a:avLst/>
            <a:gdLst/>
            <a:ahLst/>
            <a:cxnLst/>
            <a:rect l="l" t="t" r="r" b="b"/>
            <a:pathLst>
              <a:path w="3098423" h="4439532">
                <a:moveTo>
                  <a:pt x="0" y="0"/>
                </a:moveTo>
                <a:lnTo>
                  <a:pt x="3098423" y="0"/>
                </a:lnTo>
                <a:lnTo>
                  <a:pt x="3098423" y="4439531"/>
                </a:lnTo>
                <a:lnTo>
                  <a:pt x="0" y="4439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 rot="5831834">
            <a:off x="-407042" y="4306292"/>
            <a:ext cx="3098423" cy="4439532"/>
          </a:xfrm>
          <a:custGeom>
            <a:avLst/>
            <a:gdLst/>
            <a:ahLst/>
            <a:cxnLst/>
            <a:rect l="l" t="t" r="r" b="b"/>
            <a:pathLst>
              <a:path w="3098423" h="4439532">
                <a:moveTo>
                  <a:pt x="0" y="0"/>
                </a:moveTo>
                <a:lnTo>
                  <a:pt x="3098423" y="0"/>
                </a:lnTo>
                <a:lnTo>
                  <a:pt x="3098423" y="4439531"/>
                </a:lnTo>
                <a:lnTo>
                  <a:pt x="0" y="4439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534681" y="538820"/>
            <a:ext cx="9622637" cy="6482360"/>
            <a:chOff x="0" y="0"/>
            <a:chExt cx="3448536" cy="23231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8536" cy="2323132"/>
            </a:xfrm>
            <a:custGeom>
              <a:avLst/>
              <a:gdLst/>
              <a:ahLst/>
              <a:cxnLst/>
              <a:rect l="l" t="t" r="r" b="b"/>
              <a:pathLst>
                <a:path w="3448536" h="2323132">
                  <a:moveTo>
                    <a:pt x="0" y="0"/>
                  </a:moveTo>
                  <a:lnTo>
                    <a:pt x="3448536" y="0"/>
                  </a:lnTo>
                  <a:lnTo>
                    <a:pt x="3448536" y="2323132"/>
                  </a:lnTo>
                  <a:lnTo>
                    <a:pt x="0" y="23231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3448536" cy="2332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80590" y="4852292"/>
            <a:ext cx="6530821" cy="0"/>
          </a:xfrm>
          <a:prstGeom prst="line">
            <a:avLst/>
          </a:prstGeom>
          <a:ln w="19050" cap="flat">
            <a:solidFill>
              <a:srgbClr val="1A1A1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9" name="Freeform 9"/>
          <p:cNvSpPr/>
          <p:nvPr/>
        </p:nvSpPr>
        <p:spPr>
          <a:xfrm>
            <a:off x="7608961" y="3081361"/>
            <a:ext cx="3670906" cy="5259806"/>
          </a:xfrm>
          <a:custGeom>
            <a:avLst/>
            <a:gdLst/>
            <a:ahLst/>
            <a:cxnLst/>
            <a:rect l="l" t="t" r="r" b="b"/>
            <a:pathLst>
              <a:path w="3670906" h="5259806">
                <a:moveTo>
                  <a:pt x="0" y="0"/>
                </a:moveTo>
                <a:lnTo>
                  <a:pt x="3670906" y="0"/>
                </a:lnTo>
                <a:lnTo>
                  <a:pt x="3670906" y="5259806"/>
                </a:lnTo>
                <a:lnTo>
                  <a:pt x="0" y="525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Freeform 10"/>
          <p:cNvSpPr/>
          <p:nvPr/>
        </p:nvSpPr>
        <p:spPr>
          <a:xfrm flipH="1" flipV="1">
            <a:off x="-501559" y="-1105473"/>
            <a:ext cx="3670906" cy="5259806"/>
          </a:xfrm>
          <a:custGeom>
            <a:avLst/>
            <a:gdLst/>
            <a:ahLst/>
            <a:cxnLst/>
            <a:rect l="l" t="t" r="r" b="b"/>
            <a:pathLst>
              <a:path w="3670906" h="5259806">
                <a:moveTo>
                  <a:pt x="3670906" y="5259806"/>
                </a:moveTo>
                <a:lnTo>
                  <a:pt x="0" y="5259806"/>
                </a:lnTo>
                <a:lnTo>
                  <a:pt x="0" y="0"/>
                </a:lnTo>
                <a:lnTo>
                  <a:pt x="3670906" y="0"/>
                </a:lnTo>
                <a:lnTo>
                  <a:pt x="3670906" y="525980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4681950" y="270669"/>
            <a:ext cx="1328100" cy="1328100"/>
          </a:xfrm>
          <a:custGeom>
            <a:avLst/>
            <a:gdLst/>
            <a:ahLst/>
            <a:cxnLst/>
            <a:rect l="l" t="t" r="r" b="b"/>
            <a:pathLst>
              <a:path w="1328100" h="1328100">
                <a:moveTo>
                  <a:pt x="0" y="0"/>
                </a:moveTo>
                <a:lnTo>
                  <a:pt x="1328100" y="0"/>
                </a:lnTo>
                <a:lnTo>
                  <a:pt x="1328100" y="1328100"/>
                </a:lnTo>
                <a:lnTo>
                  <a:pt x="0" y="1328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2" name="Freeform 12"/>
          <p:cNvSpPr/>
          <p:nvPr/>
        </p:nvSpPr>
        <p:spPr>
          <a:xfrm>
            <a:off x="4604887" y="5917298"/>
            <a:ext cx="1363170" cy="708056"/>
          </a:xfrm>
          <a:custGeom>
            <a:avLst/>
            <a:gdLst/>
            <a:ahLst/>
            <a:cxnLst/>
            <a:rect l="l" t="t" r="r" b="b"/>
            <a:pathLst>
              <a:path w="1363170" h="708056">
                <a:moveTo>
                  <a:pt x="0" y="0"/>
                </a:moveTo>
                <a:lnTo>
                  <a:pt x="1363169" y="0"/>
                </a:lnTo>
                <a:lnTo>
                  <a:pt x="1363169" y="708056"/>
                </a:lnTo>
                <a:lnTo>
                  <a:pt x="0" y="70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8833" b="-33580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3" name="Freeform 13"/>
          <p:cNvSpPr/>
          <p:nvPr/>
        </p:nvSpPr>
        <p:spPr>
          <a:xfrm>
            <a:off x="1566000" y="22719"/>
            <a:ext cx="7537281" cy="7537281"/>
          </a:xfrm>
          <a:custGeom>
            <a:avLst/>
            <a:gdLst/>
            <a:ahLst/>
            <a:cxnLst/>
            <a:rect l="l" t="t" r="r" b="b"/>
            <a:pathLst>
              <a:path w="7537281" h="7537281">
                <a:moveTo>
                  <a:pt x="0" y="0"/>
                </a:moveTo>
                <a:lnTo>
                  <a:pt x="7537281" y="0"/>
                </a:lnTo>
                <a:lnTo>
                  <a:pt x="7537281" y="7537281"/>
                </a:lnTo>
                <a:lnTo>
                  <a:pt x="0" y="75372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14" name="Group 14"/>
          <p:cNvGrpSpPr/>
          <p:nvPr/>
        </p:nvGrpSpPr>
        <p:grpSpPr>
          <a:xfrm>
            <a:off x="2118124" y="2759732"/>
            <a:ext cx="6455751" cy="531992"/>
            <a:chOff x="0" y="0"/>
            <a:chExt cx="2313596" cy="1906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13596" cy="190654"/>
            </a:xfrm>
            <a:custGeom>
              <a:avLst/>
              <a:gdLst/>
              <a:ahLst/>
              <a:cxnLst/>
              <a:rect l="l" t="t" r="r" b="b"/>
              <a:pathLst>
                <a:path w="2313596" h="190654">
                  <a:moveTo>
                    <a:pt x="44371" y="0"/>
                  </a:moveTo>
                  <a:lnTo>
                    <a:pt x="2269224" y="0"/>
                  </a:lnTo>
                  <a:cubicBezTo>
                    <a:pt x="2280992" y="0"/>
                    <a:pt x="2292278" y="4675"/>
                    <a:pt x="2300599" y="12996"/>
                  </a:cubicBezTo>
                  <a:cubicBezTo>
                    <a:pt x="2308921" y="21317"/>
                    <a:pt x="2313596" y="32603"/>
                    <a:pt x="2313596" y="44371"/>
                  </a:cubicBezTo>
                  <a:lnTo>
                    <a:pt x="2313596" y="146282"/>
                  </a:lnTo>
                  <a:cubicBezTo>
                    <a:pt x="2313596" y="158050"/>
                    <a:pt x="2308921" y="169336"/>
                    <a:pt x="2300599" y="177658"/>
                  </a:cubicBezTo>
                  <a:cubicBezTo>
                    <a:pt x="2292278" y="185979"/>
                    <a:pt x="2280992" y="190654"/>
                    <a:pt x="2269224" y="190654"/>
                  </a:cubicBezTo>
                  <a:lnTo>
                    <a:pt x="44371" y="190654"/>
                  </a:lnTo>
                  <a:cubicBezTo>
                    <a:pt x="32603" y="190654"/>
                    <a:pt x="21317" y="185979"/>
                    <a:pt x="12996" y="177658"/>
                  </a:cubicBezTo>
                  <a:cubicBezTo>
                    <a:pt x="4675" y="169336"/>
                    <a:pt x="0" y="158050"/>
                    <a:pt x="0" y="146282"/>
                  </a:cubicBezTo>
                  <a:lnTo>
                    <a:pt x="0" y="44371"/>
                  </a:lnTo>
                  <a:cubicBezTo>
                    <a:pt x="0" y="32603"/>
                    <a:pt x="4675" y="21317"/>
                    <a:pt x="12996" y="12996"/>
                  </a:cubicBezTo>
                  <a:cubicBezTo>
                    <a:pt x="21317" y="4675"/>
                    <a:pt x="32603" y="0"/>
                    <a:pt x="44371" y="0"/>
                  </a:cubicBezTo>
                  <a:close/>
                </a:path>
              </a:pathLst>
            </a:custGeom>
            <a:solidFill>
              <a:srgbClr val="FCFFC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2313596" cy="209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88719" y="2178050"/>
            <a:ext cx="7395505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1999" spc="199" dirty="0" err="1">
                <a:solidFill>
                  <a:srgbClr val="1161B0"/>
                </a:solidFill>
                <a:latin typeface="Bara TH"/>
                <a:ea typeface="Bara TH"/>
                <a:cs typeface="Bara TH"/>
                <a:sym typeface="Bara TH"/>
              </a:rPr>
              <a:t>ขอมอบเกียรติบัตรฉบับนี้ไว้เพื่อแสดงว่า</a:t>
            </a:r>
            <a:endParaRPr lang="en-US" sz="1999" spc="199" dirty="0">
              <a:solidFill>
                <a:srgbClr val="1161B0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88719" y="1630681"/>
            <a:ext cx="7514562" cy="381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220">
                <a:solidFill>
                  <a:srgbClr val="29292B"/>
                </a:solidFill>
                <a:latin typeface="Bara TH"/>
                <a:ea typeface="Bara TH"/>
                <a:cs typeface="Bara TH"/>
                <a:sym typeface="Bara TH"/>
              </a:rPr>
              <a:t>สำนักงานเขตพื้นที่การศึกษาประถมศึกษากาฬสินธุ์ เขต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48248" y="4911458"/>
            <a:ext cx="7395505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ระหว่างวันที่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16 - 19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ธันวาคม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2567</a:t>
            </a:r>
          </a:p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ขอให้ประสบแต่ความสุขสวัสดิ์ด้วยจตุรพิธพรชัยสืบไป</a:t>
            </a:r>
            <a:endParaRPr lang="en-US" sz="1599" dirty="0">
              <a:solidFill>
                <a:srgbClr val="3F923B"/>
              </a:solidFill>
              <a:latin typeface="ไอติม"/>
              <a:ea typeface="ไอติม"/>
              <a:cs typeface="ไอติม"/>
              <a:sym typeface="ไอติม"/>
            </a:endParaRPr>
          </a:p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ให้ไว้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ณ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วันที่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19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เดือน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ธันวาคม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พุทธศักราช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2567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48248" y="4047793"/>
            <a:ext cx="7395505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การแข่งขันกีฬานักเรียนต้านภัยยาเสพติด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สำนักงานเขตพื้นที่การศึกษาประถมศึกษากาฬสินธุ์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เขต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3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h-TH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                      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ประจำปีงบประมาณ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2568 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ครั้งที่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 18                            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79548" y="4422203"/>
            <a:ext cx="1601427" cy="31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5"/>
              </a:lnSpc>
              <a:spcBef>
                <a:spcPct val="0"/>
              </a:spcBef>
            </a:pPr>
            <a:r>
              <a:rPr lang="en-US" sz="1811" dirty="0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“</a:t>
            </a:r>
            <a:r>
              <a:rPr lang="en-US" sz="1811" dirty="0" err="1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แพรวาเกมส์</a:t>
            </a:r>
            <a:r>
              <a:rPr lang="en-US" sz="1811" dirty="0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”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80181" y="6545948"/>
            <a:ext cx="4331637" cy="62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C8003C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(นายชัชวาล  อาราษฎร์)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C8003C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ผู้อำนวยการสำนักงานเขตพื้นที่การศึกษาประถมศึกษากาฬสินธุ์ เขต 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12034" y="482315"/>
            <a:ext cx="214528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1A1A1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เกียรติบัตรเลขที่          /2567</a:t>
            </a:r>
          </a:p>
        </p:txBody>
      </p:sp>
      <p:sp>
        <p:nvSpPr>
          <p:cNvPr id="27" name="Text Box 588">
            <a:extLst>
              <a:ext uri="{FF2B5EF4-FFF2-40B4-BE49-F238E27FC236}">
                <a16:creationId xmlns:a16="http://schemas.microsoft.com/office/drawing/2014/main" id="{AE06C2F1-EFD2-1232-4549-BD3D7EB2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108" y="3282633"/>
            <a:ext cx="719518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th-TH" sz="2600" b="1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ได้รับรางวัล  รองชนะเลิศ อันดับ 1 </a:t>
            </a:r>
            <a:endParaRPr lang="en-US" sz="1400" dirty="0">
              <a:solidFill>
                <a:schemeClr val="accent3">
                  <a:lumMod val="50000"/>
                </a:schemeClr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8" name="Text Box 589">
            <a:extLst>
              <a:ext uri="{FF2B5EF4-FFF2-40B4-BE49-F238E27FC236}">
                <a16:creationId xmlns:a16="http://schemas.microsoft.com/office/drawing/2014/main" id="{FD0B314E-A51D-B076-93EE-A0214870B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108" y="3673793"/>
            <a:ext cx="719518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th-TH" sz="2600" b="1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ประเภท  เซปักตะกร้อ (หญิง)  รุ่นอายุ 15 ปี</a:t>
            </a:r>
            <a:endParaRPr lang="en-US" sz="1400" dirty="0">
              <a:solidFill>
                <a:schemeClr val="accent3">
                  <a:lumMod val="50000"/>
                </a:schemeClr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297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913" t="-1513" r="-13871" b="-1601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rot="-4918240">
            <a:off x="8164316" y="-1285046"/>
            <a:ext cx="3098423" cy="4439532"/>
          </a:xfrm>
          <a:custGeom>
            <a:avLst/>
            <a:gdLst/>
            <a:ahLst/>
            <a:cxnLst/>
            <a:rect l="l" t="t" r="r" b="b"/>
            <a:pathLst>
              <a:path w="3098423" h="4439532">
                <a:moveTo>
                  <a:pt x="0" y="0"/>
                </a:moveTo>
                <a:lnTo>
                  <a:pt x="3098423" y="0"/>
                </a:lnTo>
                <a:lnTo>
                  <a:pt x="3098423" y="4439531"/>
                </a:lnTo>
                <a:lnTo>
                  <a:pt x="0" y="4439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 rot="5831834">
            <a:off x="-407042" y="4306292"/>
            <a:ext cx="3098423" cy="4439532"/>
          </a:xfrm>
          <a:custGeom>
            <a:avLst/>
            <a:gdLst/>
            <a:ahLst/>
            <a:cxnLst/>
            <a:rect l="l" t="t" r="r" b="b"/>
            <a:pathLst>
              <a:path w="3098423" h="4439532">
                <a:moveTo>
                  <a:pt x="0" y="0"/>
                </a:moveTo>
                <a:lnTo>
                  <a:pt x="3098423" y="0"/>
                </a:lnTo>
                <a:lnTo>
                  <a:pt x="3098423" y="4439531"/>
                </a:lnTo>
                <a:lnTo>
                  <a:pt x="0" y="4439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534681" y="538820"/>
            <a:ext cx="9622637" cy="6482360"/>
            <a:chOff x="0" y="0"/>
            <a:chExt cx="3448536" cy="23231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8536" cy="2323132"/>
            </a:xfrm>
            <a:custGeom>
              <a:avLst/>
              <a:gdLst/>
              <a:ahLst/>
              <a:cxnLst/>
              <a:rect l="l" t="t" r="r" b="b"/>
              <a:pathLst>
                <a:path w="3448536" h="2323132">
                  <a:moveTo>
                    <a:pt x="0" y="0"/>
                  </a:moveTo>
                  <a:lnTo>
                    <a:pt x="3448536" y="0"/>
                  </a:lnTo>
                  <a:lnTo>
                    <a:pt x="3448536" y="2323132"/>
                  </a:lnTo>
                  <a:lnTo>
                    <a:pt x="0" y="23231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3448536" cy="2332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80590" y="4852292"/>
            <a:ext cx="6530821" cy="0"/>
          </a:xfrm>
          <a:prstGeom prst="line">
            <a:avLst/>
          </a:prstGeom>
          <a:ln w="19050" cap="flat">
            <a:solidFill>
              <a:srgbClr val="1A1A1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9" name="Freeform 9"/>
          <p:cNvSpPr/>
          <p:nvPr/>
        </p:nvSpPr>
        <p:spPr>
          <a:xfrm>
            <a:off x="7608961" y="3081361"/>
            <a:ext cx="3670906" cy="5259806"/>
          </a:xfrm>
          <a:custGeom>
            <a:avLst/>
            <a:gdLst/>
            <a:ahLst/>
            <a:cxnLst/>
            <a:rect l="l" t="t" r="r" b="b"/>
            <a:pathLst>
              <a:path w="3670906" h="5259806">
                <a:moveTo>
                  <a:pt x="0" y="0"/>
                </a:moveTo>
                <a:lnTo>
                  <a:pt x="3670906" y="0"/>
                </a:lnTo>
                <a:lnTo>
                  <a:pt x="3670906" y="5259806"/>
                </a:lnTo>
                <a:lnTo>
                  <a:pt x="0" y="525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Freeform 10"/>
          <p:cNvSpPr/>
          <p:nvPr/>
        </p:nvSpPr>
        <p:spPr>
          <a:xfrm flipH="1" flipV="1">
            <a:off x="-501559" y="-1105473"/>
            <a:ext cx="3670906" cy="5259806"/>
          </a:xfrm>
          <a:custGeom>
            <a:avLst/>
            <a:gdLst/>
            <a:ahLst/>
            <a:cxnLst/>
            <a:rect l="l" t="t" r="r" b="b"/>
            <a:pathLst>
              <a:path w="3670906" h="5259806">
                <a:moveTo>
                  <a:pt x="3670906" y="5259806"/>
                </a:moveTo>
                <a:lnTo>
                  <a:pt x="0" y="5259806"/>
                </a:lnTo>
                <a:lnTo>
                  <a:pt x="0" y="0"/>
                </a:lnTo>
                <a:lnTo>
                  <a:pt x="3670906" y="0"/>
                </a:lnTo>
                <a:lnTo>
                  <a:pt x="3670906" y="525980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4681950" y="270669"/>
            <a:ext cx="1328100" cy="1328100"/>
          </a:xfrm>
          <a:custGeom>
            <a:avLst/>
            <a:gdLst/>
            <a:ahLst/>
            <a:cxnLst/>
            <a:rect l="l" t="t" r="r" b="b"/>
            <a:pathLst>
              <a:path w="1328100" h="1328100">
                <a:moveTo>
                  <a:pt x="0" y="0"/>
                </a:moveTo>
                <a:lnTo>
                  <a:pt x="1328100" y="0"/>
                </a:lnTo>
                <a:lnTo>
                  <a:pt x="1328100" y="1328100"/>
                </a:lnTo>
                <a:lnTo>
                  <a:pt x="0" y="1328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2" name="Freeform 12"/>
          <p:cNvSpPr/>
          <p:nvPr/>
        </p:nvSpPr>
        <p:spPr>
          <a:xfrm>
            <a:off x="4604887" y="5917298"/>
            <a:ext cx="1363170" cy="708056"/>
          </a:xfrm>
          <a:custGeom>
            <a:avLst/>
            <a:gdLst/>
            <a:ahLst/>
            <a:cxnLst/>
            <a:rect l="l" t="t" r="r" b="b"/>
            <a:pathLst>
              <a:path w="1363170" h="708056">
                <a:moveTo>
                  <a:pt x="0" y="0"/>
                </a:moveTo>
                <a:lnTo>
                  <a:pt x="1363169" y="0"/>
                </a:lnTo>
                <a:lnTo>
                  <a:pt x="1363169" y="708056"/>
                </a:lnTo>
                <a:lnTo>
                  <a:pt x="0" y="70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8833" b="-33580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3" name="Freeform 13"/>
          <p:cNvSpPr/>
          <p:nvPr/>
        </p:nvSpPr>
        <p:spPr>
          <a:xfrm>
            <a:off x="1566000" y="22719"/>
            <a:ext cx="7537281" cy="7537281"/>
          </a:xfrm>
          <a:custGeom>
            <a:avLst/>
            <a:gdLst/>
            <a:ahLst/>
            <a:cxnLst/>
            <a:rect l="l" t="t" r="r" b="b"/>
            <a:pathLst>
              <a:path w="7537281" h="7537281">
                <a:moveTo>
                  <a:pt x="0" y="0"/>
                </a:moveTo>
                <a:lnTo>
                  <a:pt x="7537281" y="0"/>
                </a:lnTo>
                <a:lnTo>
                  <a:pt x="7537281" y="7537281"/>
                </a:lnTo>
                <a:lnTo>
                  <a:pt x="0" y="75372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14" name="Group 14"/>
          <p:cNvGrpSpPr/>
          <p:nvPr/>
        </p:nvGrpSpPr>
        <p:grpSpPr>
          <a:xfrm>
            <a:off x="2118124" y="2759732"/>
            <a:ext cx="6455751" cy="531992"/>
            <a:chOff x="0" y="0"/>
            <a:chExt cx="2313596" cy="1906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13596" cy="190654"/>
            </a:xfrm>
            <a:custGeom>
              <a:avLst/>
              <a:gdLst/>
              <a:ahLst/>
              <a:cxnLst/>
              <a:rect l="l" t="t" r="r" b="b"/>
              <a:pathLst>
                <a:path w="2313596" h="190654">
                  <a:moveTo>
                    <a:pt x="44371" y="0"/>
                  </a:moveTo>
                  <a:lnTo>
                    <a:pt x="2269224" y="0"/>
                  </a:lnTo>
                  <a:cubicBezTo>
                    <a:pt x="2280992" y="0"/>
                    <a:pt x="2292278" y="4675"/>
                    <a:pt x="2300599" y="12996"/>
                  </a:cubicBezTo>
                  <a:cubicBezTo>
                    <a:pt x="2308921" y="21317"/>
                    <a:pt x="2313596" y="32603"/>
                    <a:pt x="2313596" y="44371"/>
                  </a:cubicBezTo>
                  <a:lnTo>
                    <a:pt x="2313596" y="146282"/>
                  </a:lnTo>
                  <a:cubicBezTo>
                    <a:pt x="2313596" y="158050"/>
                    <a:pt x="2308921" y="169336"/>
                    <a:pt x="2300599" y="177658"/>
                  </a:cubicBezTo>
                  <a:cubicBezTo>
                    <a:pt x="2292278" y="185979"/>
                    <a:pt x="2280992" y="190654"/>
                    <a:pt x="2269224" y="190654"/>
                  </a:cubicBezTo>
                  <a:lnTo>
                    <a:pt x="44371" y="190654"/>
                  </a:lnTo>
                  <a:cubicBezTo>
                    <a:pt x="32603" y="190654"/>
                    <a:pt x="21317" y="185979"/>
                    <a:pt x="12996" y="177658"/>
                  </a:cubicBezTo>
                  <a:cubicBezTo>
                    <a:pt x="4675" y="169336"/>
                    <a:pt x="0" y="158050"/>
                    <a:pt x="0" y="146282"/>
                  </a:cubicBezTo>
                  <a:lnTo>
                    <a:pt x="0" y="44371"/>
                  </a:lnTo>
                  <a:cubicBezTo>
                    <a:pt x="0" y="32603"/>
                    <a:pt x="4675" y="21317"/>
                    <a:pt x="12996" y="12996"/>
                  </a:cubicBezTo>
                  <a:cubicBezTo>
                    <a:pt x="21317" y="4675"/>
                    <a:pt x="32603" y="0"/>
                    <a:pt x="44371" y="0"/>
                  </a:cubicBezTo>
                  <a:close/>
                </a:path>
              </a:pathLst>
            </a:custGeom>
            <a:solidFill>
              <a:srgbClr val="FCFFC9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2313596" cy="209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88719" y="2178050"/>
            <a:ext cx="7395505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1999" spc="199" dirty="0" err="1">
                <a:solidFill>
                  <a:srgbClr val="1161B0"/>
                </a:solidFill>
                <a:latin typeface="Bara TH"/>
                <a:ea typeface="Bara TH"/>
                <a:cs typeface="Bara TH"/>
                <a:sym typeface="Bara TH"/>
              </a:rPr>
              <a:t>ขอมอบเกียรติบัตรฉบับนี้ไว้เพื่อแสดงว่า</a:t>
            </a:r>
            <a:endParaRPr lang="en-US" sz="1999" spc="199" dirty="0">
              <a:solidFill>
                <a:srgbClr val="1161B0"/>
              </a:solidFill>
              <a:latin typeface="Bara TH"/>
              <a:ea typeface="Bara TH"/>
              <a:cs typeface="Bara TH"/>
              <a:sym typeface="Bara TH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88719" y="1630681"/>
            <a:ext cx="7514562" cy="381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spc="220">
                <a:solidFill>
                  <a:srgbClr val="29292B"/>
                </a:solidFill>
                <a:latin typeface="Bara TH"/>
                <a:ea typeface="Bara TH"/>
                <a:cs typeface="Bara TH"/>
                <a:sym typeface="Bara TH"/>
              </a:rPr>
              <a:t>สำนักงานเขตพื้นที่การศึกษาประถมศึกษากาฬสินธุ์ เขต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48248" y="4911458"/>
            <a:ext cx="7395505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ระหว่างวันที่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16 - 19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ธันวาคม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2567</a:t>
            </a:r>
          </a:p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ขอให้ประสบแต่ความสุขสวัสดิ์ด้วยจตุรพิธพรชัยสืบไป</a:t>
            </a:r>
            <a:endParaRPr lang="en-US" sz="1599" dirty="0">
              <a:solidFill>
                <a:srgbClr val="3F923B"/>
              </a:solidFill>
              <a:latin typeface="ไอติม"/>
              <a:ea typeface="ไอติม"/>
              <a:cs typeface="ไอติม"/>
              <a:sym typeface="ไอติม"/>
            </a:endParaRPr>
          </a:p>
          <a:p>
            <a:pPr algn="ctr">
              <a:lnSpc>
                <a:spcPts val="2399"/>
              </a:lnSpc>
            </a:pP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ให้ไว้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ณ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วันที่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19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เดือน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ธันวาคม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</a:t>
            </a:r>
            <a:r>
              <a:rPr lang="en-US" sz="1599" dirty="0" err="1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พุทธศักราช</a:t>
            </a:r>
            <a:r>
              <a:rPr lang="en-US" sz="1599" dirty="0">
                <a:solidFill>
                  <a:srgbClr val="3F923B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 2567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48248" y="4047793"/>
            <a:ext cx="7395505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การแข่งขันกีฬานักเรียนต้านภัยยาเสพติด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สำนักงานเขตพื้นที่การศึกษาประถมศึกษากาฬสินธุ์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เขต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3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h-TH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                      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ประจำปีงบประมาณ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2568  </a:t>
            </a:r>
            <a:r>
              <a:rPr lang="en-US" sz="2100" b="1" dirty="0" err="1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ครั้งที่</a:t>
            </a:r>
            <a:r>
              <a:rPr lang="en-US" sz="2100" b="1" dirty="0">
                <a:solidFill>
                  <a:srgbClr val="3F923B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 18                            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79548" y="4422203"/>
            <a:ext cx="1601427" cy="31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5"/>
              </a:lnSpc>
              <a:spcBef>
                <a:spcPct val="0"/>
              </a:spcBef>
            </a:pPr>
            <a:r>
              <a:rPr lang="en-US" sz="1811" dirty="0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“</a:t>
            </a:r>
            <a:r>
              <a:rPr lang="en-US" sz="1811" dirty="0" err="1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แพรวาเกมส์</a:t>
            </a:r>
            <a:r>
              <a:rPr lang="en-US" sz="1811" dirty="0">
                <a:solidFill>
                  <a:srgbClr val="C61C1C"/>
                </a:solidFill>
                <a:latin typeface="Bara TH"/>
                <a:ea typeface="Bara TH"/>
                <a:cs typeface="Bara TH"/>
                <a:sym typeface="Bara TH"/>
              </a:rPr>
              <a:t>”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80181" y="6545948"/>
            <a:ext cx="4331637" cy="62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C8003C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(นายชัชวาล  อาราษฎร์)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C8003C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ผู้อำนวยการสำนักงานเขตพื้นที่การศึกษาประถมศึกษากาฬสินธุ์ เขต 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12034" y="482315"/>
            <a:ext cx="214528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1A1A1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เกียรติบัตรเลขที่          /2567</a:t>
            </a:r>
          </a:p>
        </p:txBody>
      </p:sp>
      <p:sp>
        <p:nvSpPr>
          <p:cNvPr id="27" name="Text Box 588">
            <a:extLst>
              <a:ext uri="{FF2B5EF4-FFF2-40B4-BE49-F238E27FC236}">
                <a16:creationId xmlns:a16="http://schemas.microsoft.com/office/drawing/2014/main" id="{AE06C2F1-EFD2-1232-4549-BD3D7EB2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108" y="3282633"/>
            <a:ext cx="719518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th-TH" sz="2600" b="1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ได้รับรางวัล  รองชนะเลิศ อันดับ 2</a:t>
            </a:r>
            <a:endParaRPr lang="en-US" sz="1400" dirty="0">
              <a:solidFill>
                <a:schemeClr val="accent3">
                  <a:lumMod val="50000"/>
                </a:schemeClr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8" name="Text Box 589">
            <a:extLst>
              <a:ext uri="{FF2B5EF4-FFF2-40B4-BE49-F238E27FC236}">
                <a16:creationId xmlns:a16="http://schemas.microsoft.com/office/drawing/2014/main" id="{FD0B314E-A51D-B076-93EE-A0214870B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108" y="3673793"/>
            <a:ext cx="719518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th-TH" sz="2600" b="1" dirty="0">
                <a:solidFill>
                  <a:schemeClr val="accent3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ประเภท  เซปักตะกร้อ (หญิง)  รุ่นอายุ  15  ปี</a:t>
            </a:r>
            <a:endParaRPr lang="en-US" sz="1400" dirty="0">
              <a:solidFill>
                <a:schemeClr val="accent3">
                  <a:lumMod val="50000"/>
                </a:schemeClr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86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654</Words>
  <Application>Microsoft Office PowerPoint</Application>
  <PresentationFormat>กำหนดเอง</PresentationFormat>
  <Paragraphs>78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3" baseType="lpstr">
      <vt:lpstr>Calibri</vt:lpstr>
      <vt:lpstr>Arial</vt:lpstr>
      <vt:lpstr>ไอติม</vt:lpstr>
      <vt:lpstr>Bara TH</vt:lpstr>
      <vt:lpstr>Cordia New</vt:lpstr>
      <vt:lpstr>Th Sarabun New Bold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Red Colorful Modern Patterned Certificate of Recognition</dc:title>
  <dc:creator>OKCOM</dc:creator>
  <cp:lastModifiedBy>NOEI</cp:lastModifiedBy>
  <cp:revision>7</cp:revision>
  <dcterms:created xsi:type="dcterms:W3CDTF">2006-08-16T00:00:00Z</dcterms:created>
  <dcterms:modified xsi:type="dcterms:W3CDTF">2024-12-23T03:51:07Z</dcterms:modified>
  <dc:identifier>DAGY4WF_YhU</dc:identifier>
</cp:coreProperties>
</file>